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1" r:id="rId2"/>
    <p:sldMasterId id="2147483664" r:id="rId3"/>
  </p:sldMasterIdLst>
  <p:notesMasterIdLst>
    <p:notesMasterId r:id="rId20"/>
  </p:notesMasterIdLst>
  <p:sldIdLst>
    <p:sldId id="256" r:id="rId4"/>
    <p:sldId id="257" r:id="rId5"/>
    <p:sldId id="259" r:id="rId6"/>
    <p:sldId id="262" r:id="rId7"/>
    <p:sldId id="261" r:id="rId8"/>
    <p:sldId id="263" r:id="rId9"/>
    <p:sldId id="264" r:id="rId10"/>
    <p:sldId id="265" r:id="rId11"/>
    <p:sldId id="258" r:id="rId12"/>
    <p:sldId id="273" r:id="rId13"/>
    <p:sldId id="274" r:id="rId14"/>
    <p:sldId id="275" r:id="rId15"/>
    <p:sldId id="268" r:id="rId16"/>
    <p:sldId id="267" r:id="rId17"/>
    <p:sldId id="269" r:id="rId18"/>
    <p:sldId id="270" r:id="rId19"/>
  </p:sldIdLst>
  <p:sldSz cx="9144000" cy="6858000" type="screen4x3"/>
  <p:notesSz cx="9144000" cy="6858000"/>
  <p:embeddedFontLst>
    <p:embeddedFont>
      <p:font typeface="UMSHAD+Times New Roman" panose="020B0604020202020204" charset="0"/>
      <p:regular r:id="rId21"/>
    </p:embeddedFont>
    <p:embeddedFont>
      <p:font typeface="FQJLJO+Times New Roman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INDWAB+Calibri Bold" panose="020B0604020202020204" charset="0"/>
      <p:regular r:id="rId27"/>
    </p:embeddedFont>
    <p:embeddedFont>
      <p:font typeface="FFGACG+Times New Roman Bold" panose="020B0604020202020204" charset="0"/>
      <p:regular r:id="rId28"/>
    </p:embeddedFont>
    <p:embeddedFont>
      <p:font typeface="OKRLAK+Calibri" panose="020B0604020202020204" charset="0"/>
      <p:regular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44" y="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7780D-45BA-4751-AD01-59F800ACC0D7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3F612-951B-4BFF-A581-3CFA918F4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10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3F612-951B-4BFF-A581-3CFA918F43A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4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99014-76F4-4C3A-BCD4-7A450226060B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5586E-9168-43D2-BC24-67A323762FD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173410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1F71D-E9B2-4960-B51B-B148191E723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7732D-468C-455A-80E5-B251453E47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656804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3401A-9F0C-419D-BDF6-86910803F138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6E95D3-E101-49E8-862C-528C12EAE1C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41499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85E03-2CE6-44DA-8C11-96D3297782C6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BCF9F-EC52-44FE-AC17-32FBCF8A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678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16A1B-5ED9-4E7B-BF04-DF83693777E6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BC2C47-07E5-41E9-B45F-483EA34F36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88371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785CA-6015-4BB5-B0DD-7CFA9666D067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DEE5B7-9F9E-42D7-9019-F42E073886E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126406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1E09B-C4D3-47B4-BF53-3B57FCEAB3EB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B5935E-9607-493B-9BF6-1B761DE98AF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84925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5E598-44FF-4C7D-9BC4-103AB74D9B7F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554AC-1089-4661-9430-11C439A57C8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481864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6277A-48C6-44F3-AE17-A2A1ADF9FC6D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5793F-E8FA-4F74-8CC6-40D539055D2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843735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BD088-09F8-41CF-97B7-FEF9E026AD32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7A14F2-7CDE-4361-9C40-5794B52B684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73502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16A1B-5ED9-4E7B-BF04-DF83693777E6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BC2C47-07E5-41E9-B45F-483EA34F36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085951"/>
      </p:ext>
    </p:extLst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54096-6D33-4BBA-9C29-00B100832857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65BA55-12BC-4CF2-B26B-82D2B8E63C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625886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D6AF9-D450-4C2D-9C61-058DC8C9D092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6499B-02D4-431E-8D36-25074A269F4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879520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99014-76F4-4C3A-BCD4-7A450226060B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5586E-9168-43D2-BC24-67A323762FD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835367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1F71D-E9B2-4960-B51B-B148191E723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7732D-468C-455A-80E5-B251453E47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756743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3401A-9F0C-419D-BDF6-86910803F138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6E95D3-E101-49E8-862C-528C12EAE1C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921917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85E03-2CE6-44DA-8C11-96D3297782C6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BCF9F-EC52-44FE-AC17-32FBCF8A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58994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785CA-6015-4BB5-B0DD-7CFA9666D067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DEE5B7-9F9E-42D7-9019-F42E073886E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985829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1E09B-C4D3-47B4-BF53-3B57FCEAB3EB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B5935E-9607-493B-9BF6-1B761DE98AF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913129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5E598-44FF-4C7D-9BC4-103AB74D9B7F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554AC-1089-4661-9430-11C439A57C8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88401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6277A-48C6-44F3-AE17-A2A1ADF9FC6D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5793F-E8FA-4F74-8CC6-40D539055D2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917303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BD088-09F8-41CF-97B7-FEF9E026AD32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7A14F2-7CDE-4361-9C40-5794B52B684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266168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54096-6D33-4BBA-9C29-00B100832857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65BA55-12BC-4CF2-B26B-82D2B8E63C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789741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D6AF9-D450-4C2D-9C61-058DC8C9D092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6499B-02D4-431E-8D36-25074A269F4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235404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22A445-7493-4778-AEAF-36CC8762603B}" type="datetimeFigureOut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12.12.2023</a:t>
            </a:fld>
            <a:endParaRPr lang="ru-RU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03D5E2-83B1-48F4-BC2A-312C0D8FE5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0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22A445-7493-4778-AEAF-36CC8762603B}" type="datetimeFigureOut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12.12.2023</a:t>
            </a:fld>
            <a:endParaRPr lang="ru-RU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03D5E2-83B1-48F4-BC2A-312C0D8FE5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92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-108520" y="-16863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4115" y="5050012"/>
            <a:ext cx="7731060" cy="9764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954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17375E"/>
                </a:solidFill>
                <a:latin typeface="FFGACG+Times New Roman Bold"/>
                <a:cs typeface="FFGACG+Times New Roman Bold"/>
              </a:rPr>
              <a:t>Эффективные</a:t>
            </a:r>
            <a:r>
              <a:rPr sz="3200" b="1" spc="-18" dirty="0">
                <a:solidFill>
                  <a:srgbClr val="17375E"/>
                </a:solidFill>
                <a:latin typeface="FFGACG+Times New Roman Bold"/>
                <a:cs typeface="FFGACG+Times New Roman Bold"/>
              </a:rPr>
              <a:t> </a:t>
            </a:r>
            <a:r>
              <a:rPr sz="3200" b="1" dirty="0">
                <a:solidFill>
                  <a:srgbClr val="17375E"/>
                </a:solidFill>
                <a:latin typeface="FFGACG+Times New Roman Bold"/>
                <a:cs typeface="FFGACG+Times New Roman Bold"/>
              </a:rPr>
              <a:t>формы самообразования</a:t>
            </a:r>
          </a:p>
          <a:p>
            <a:pPr marL="0" marR="0">
              <a:lnSpc>
                <a:spcPts val="3548"/>
              </a:lnSpc>
              <a:spcBef>
                <a:spcPts val="342"/>
              </a:spcBef>
              <a:spcAft>
                <a:spcPts val="0"/>
              </a:spcAft>
            </a:pPr>
            <a:r>
              <a:rPr sz="3200" b="1" spc="-29" dirty="0">
                <a:solidFill>
                  <a:srgbClr val="17375E"/>
                </a:solidFill>
                <a:latin typeface="FFGACG+Times New Roman Bold"/>
                <a:cs typeface="FFGACG+Times New Roman Bold"/>
              </a:rPr>
              <a:t>педагогов</a:t>
            </a:r>
            <a:r>
              <a:rPr sz="3200" b="1" dirty="0">
                <a:solidFill>
                  <a:srgbClr val="17375E"/>
                </a:solidFill>
                <a:latin typeface="FFGACG+Times New Roman Bold"/>
                <a:cs typeface="FFGACG+Times New Roman Bold"/>
              </a:rPr>
              <a:t> дополнительного</a:t>
            </a:r>
            <a:r>
              <a:rPr sz="3200" b="1" spc="-20" dirty="0">
                <a:solidFill>
                  <a:srgbClr val="17375E"/>
                </a:solidFill>
                <a:latin typeface="FFGACG+Times New Roman Bold"/>
                <a:cs typeface="FFGACG+Times New Roman Bold"/>
              </a:rPr>
              <a:t> </a:t>
            </a:r>
            <a:r>
              <a:rPr sz="3200" b="1" dirty="0">
                <a:solidFill>
                  <a:srgbClr val="17375E"/>
                </a:solidFill>
                <a:latin typeface="FFGACG+Times New Roman Bold"/>
                <a:cs typeface="FFGACG+Times New Roman Bold"/>
              </a:rPr>
              <a:t>образования.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3707904" y="548680"/>
            <a:ext cx="1897385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6026436"/>
            <a:ext cx="6239598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875" name="Picture 5" descr="DSC083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1536700"/>
            <a:ext cx="2136775" cy="1601788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5876" name="Picture 6" descr="DSC083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963" y="3622675"/>
            <a:ext cx="2784475" cy="1946275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5877" name="Picture 7" descr="DSC083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9150" y="3646488"/>
            <a:ext cx="2751138" cy="1922462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5878" name="Picture 8" descr="DSC083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963" y="1566863"/>
            <a:ext cx="2057400" cy="1543050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DSC0835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3668713"/>
            <a:ext cx="2535238" cy="1900237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DSC0313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4600" y="914400"/>
            <a:ext cx="3681413" cy="2543175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8"/>
          <a:srcRect l="22287" t="13398" r="39712" b="47549"/>
          <a:stretch/>
        </p:blipFill>
        <p:spPr bwMode="auto">
          <a:xfrm>
            <a:off x="3419872" y="152400"/>
            <a:ext cx="1996839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89499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admin\Desktop\пед турнир\DSC099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3463" y="3733800"/>
            <a:ext cx="4071937" cy="2930525"/>
          </a:xfrm>
          <a:ln w="76200">
            <a:solidFill>
              <a:schemeClr val="bg1">
                <a:lumMod val="25000"/>
              </a:schemeClr>
            </a:solidFill>
          </a:ln>
        </p:spPr>
      </p:pic>
      <p:pic>
        <p:nvPicPr>
          <p:cNvPr id="50179" name="Picture 3" descr="C:\Users\admin\Desktop\пед турнир\DSC099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81000"/>
            <a:ext cx="3962400" cy="2930525"/>
          </a:xfrm>
          <a:prstGeom prst="rect">
            <a:avLst/>
          </a:prstGeom>
          <a:noFill/>
          <a:ln w="76200">
            <a:solidFill>
              <a:schemeClr val="bg1">
                <a:lumMod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" name="Picture 4" descr="C:\Users\admin\Desktop\пед турнир\DSC099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263" y="381000"/>
            <a:ext cx="4117975" cy="2930525"/>
          </a:xfrm>
          <a:prstGeom prst="rect">
            <a:avLst/>
          </a:prstGeom>
          <a:noFill/>
          <a:ln w="76200">
            <a:solidFill>
              <a:schemeClr val="bg1">
                <a:lumMod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" name="Picture 6" descr="C:\Users\admin\Desktop\пед турнир\DSC0989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2263" y="3733800"/>
            <a:ext cx="4117975" cy="2874963"/>
          </a:xfrm>
          <a:prstGeom prst="rect">
            <a:avLst/>
          </a:prstGeom>
          <a:noFill/>
          <a:ln w="76200">
            <a:solidFill>
              <a:schemeClr val="bg1">
                <a:lumMod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6"/>
          <a:srcRect l="22287" t="13398" r="39712" b="47549"/>
          <a:stretch/>
        </p:blipFill>
        <p:spPr bwMode="auto">
          <a:xfrm>
            <a:off x="3636413" y="2924944"/>
            <a:ext cx="1996839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058013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и по запросу увеличение количества информ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66938"/>
            <a:ext cx="8315325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Блок-схема: решение 2"/>
          <p:cNvSpPr/>
          <p:nvPr/>
        </p:nvSpPr>
        <p:spPr>
          <a:xfrm>
            <a:off x="3200400" y="152400"/>
            <a:ext cx="5797550" cy="2014538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1" rIns="91404" bIns="45701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Уровень профессиональной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деятельности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педагога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 rot="16200000">
            <a:off x="5325268" y="4253707"/>
            <a:ext cx="2684463" cy="83820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самообразование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4355976" y="4869160"/>
            <a:ext cx="2041401" cy="11634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315537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59003" y="622357"/>
            <a:ext cx="8211682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endParaRPr sz="2800" dirty="0">
              <a:solidFill>
                <a:srgbClr val="0070C0"/>
              </a:solidFill>
              <a:latin typeface="UMSHAD+Times New Roman"/>
              <a:cs typeface="UMSHAD+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9003" y="1177092"/>
            <a:ext cx="790120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7084" marR="0">
              <a:lnSpc>
                <a:spcPts val="2431"/>
              </a:lnSpc>
              <a:spcBef>
                <a:spcPts val="1688"/>
              </a:spcBef>
              <a:spcAft>
                <a:spcPts val="0"/>
              </a:spcAft>
            </a:pPr>
            <a:endParaRPr sz="2200" dirty="0">
              <a:solidFill>
                <a:srgbClr val="000000"/>
              </a:solidFill>
              <a:latin typeface="FQJLJO+Times New Roman"/>
              <a:cs typeface="FQJLJO+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9136" y="2784489"/>
            <a:ext cx="730147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1"/>
              </a:lnSpc>
              <a:spcBef>
                <a:spcPts val="0"/>
              </a:spcBef>
              <a:spcAft>
                <a:spcPts val="0"/>
              </a:spcAft>
            </a:pPr>
            <a:endParaRPr sz="2200" dirty="0">
              <a:solidFill>
                <a:srgbClr val="000000"/>
              </a:solidFill>
              <a:latin typeface="UMSHAD+Times New Roman"/>
              <a:cs typeface="UMSHAD+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9003" y="3220353"/>
            <a:ext cx="104095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1"/>
              </a:lnSpc>
              <a:spcBef>
                <a:spcPts val="0"/>
              </a:spcBef>
              <a:spcAft>
                <a:spcPts val="0"/>
              </a:spcAft>
            </a:pPr>
            <a:endParaRPr sz="2200" dirty="0">
              <a:solidFill>
                <a:srgbClr val="000000"/>
              </a:solidFill>
              <a:latin typeface="FQJLJO+Times New Roman"/>
              <a:cs typeface="FQJLJO+Times New Roman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27098" t="29078" r="41796" b="33580"/>
          <a:stretch/>
        </p:blipFill>
        <p:spPr bwMode="auto">
          <a:xfrm>
            <a:off x="1584233" y="1285619"/>
            <a:ext cx="6047740" cy="40836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3511186" y="4942835"/>
            <a:ext cx="1996839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7596336" y="6237312"/>
            <a:ext cx="1536616" cy="5040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7380312" y="6237312"/>
            <a:ext cx="1708807" cy="5040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70025" y="4952585"/>
            <a:ext cx="5948332" cy="720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375"/>
              </a:lnSpc>
              <a:spcBef>
                <a:spcPts val="0"/>
              </a:spcBef>
              <a:spcAft>
                <a:spcPts val="0"/>
              </a:spcAft>
            </a:pPr>
            <a:r>
              <a:rPr sz="4400" b="1" dirty="0">
                <a:solidFill>
                  <a:srgbClr val="7030A0"/>
                </a:solidFill>
                <a:latin typeface="INDWAB+Calibri Bold"/>
                <a:cs typeface="INDWAB+Calibri Bold"/>
              </a:rPr>
              <a:t>Спасибо</a:t>
            </a:r>
            <a:r>
              <a:rPr sz="4400" b="1" spc="-15" dirty="0">
                <a:solidFill>
                  <a:srgbClr val="7030A0"/>
                </a:solidFill>
                <a:latin typeface="INDWAB+Calibri Bold"/>
                <a:cs typeface="INDWAB+Calibri Bold"/>
              </a:rPr>
              <a:t> </a:t>
            </a:r>
            <a:r>
              <a:rPr sz="4400" b="1" dirty="0">
                <a:solidFill>
                  <a:srgbClr val="7030A0"/>
                </a:solidFill>
                <a:latin typeface="INDWAB+Calibri Bold"/>
                <a:cs typeface="INDWAB+Calibri Bold"/>
              </a:rPr>
              <a:t>за внимание!!!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5508104" y="3645024"/>
            <a:ext cx="1598754" cy="7411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931313" y="227134"/>
            <a:ext cx="1701254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u="sng" spc="-11" dirty="0">
                <a:solidFill>
                  <a:srgbClr val="0070C0"/>
                </a:solidFill>
                <a:latin typeface="FFGACG+Times New Roman Bold"/>
                <a:cs typeface="FFGACG+Times New Roman Bold"/>
              </a:rPr>
              <a:t>Источники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31313" y="582131"/>
            <a:ext cx="4032723" cy="15964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u="sng" dirty="0">
                <a:solidFill>
                  <a:srgbClr val="0070C0"/>
                </a:solidFill>
                <a:latin typeface="FFGACG+Times New Roman Bold"/>
                <a:cs typeface="FFGACG+Times New Roman Bold"/>
              </a:rPr>
              <a:t>самообразования:</a:t>
            </a:r>
            <a:r>
              <a:rPr sz="2400" b="1" spc="15" dirty="0">
                <a:solidFill>
                  <a:srgbClr val="0070C0"/>
                </a:solidFill>
                <a:latin typeface="FFGACG+Times New Roman Bold"/>
                <a:cs typeface="FFGACG+Times New Roman Bold"/>
              </a:rPr>
              <a:t> 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литература</a:t>
            </a:r>
          </a:p>
          <a:p>
            <a:pPr marL="0" marR="0">
              <a:lnSpc>
                <a:spcPts val="2219"/>
              </a:lnSpc>
              <a:spcBef>
                <a:spcPts val="191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(методическая,</a:t>
            </a:r>
            <a:r>
              <a:rPr sz="2000" spc="-37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000" spc="-16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научно</a:t>
            </a:r>
            <a:r>
              <a:rPr sz="2000" dirty="0">
                <a:solidFill>
                  <a:srgbClr val="000000"/>
                </a:solidFill>
                <a:latin typeface="FQJLJO+Times New Roman"/>
                <a:cs typeface="FQJLJO+Times New Roman"/>
              </a:rPr>
              <a:t>-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популярная,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публицистическая); интернет</a:t>
            </a:r>
          </a:p>
          <a:p>
            <a:pPr marL="0" marR="0">
              <a:lnSpc>
                <a:spcPts val="2221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ресурсы;</a:t>
            </a:r>
            <a:r>
              <a:rPr sz="2000" spc="-33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видео</a:t>
            </a:r>
            <a:r>
              <a:rPr sz="2000" dirty="0">
                <a:solidFill>
                  <a:srgbClr val="000000"/>
                </a:solidFill>
                <a:latin typeface="FQJLJO+Times New Roman"/>
                <a:cs typeface="FQJLJO+Times New Roman"/>
              </a:rPr>
              <a:t>-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,</a:t>
            </a:r>
            <a:r>
              <a:rPr sz="2000" spc="-17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000" spc="-42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аудио</a:t>
            </a:r>
            <a:r>
              <a:rPr sz="2000" spc="31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информация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на</a:t>
            </a:r>
            <a:r>
              <a:rPr sz="2000" spc="-11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различных носителях;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31313" y="2189204"/>
            <a:ext cx="3094469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повышение</a:t>
            </a:r>
            <a:r>
              <a:rPr sz="2000" spc="-17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квалификации;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31313" y="2509151"/>
            <a:ext cx="3795936" cy="18210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дистанционные формы обучения,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spc="-1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чаты,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форумы;</a:t>
            </a:r>
            <a:r>
              <a:rPr sz="2000" spc="-13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400" b="1" u="sng" dirty="0">
                <a:solidFill>
                  <a:srgbClr val="7030A0"/>
                </a:solidFill>
              </a:rPr>
              <a:t>мастер-классы,</a:t>
            </a:r>
            <a:endParaRPr sz="2400" b="1" u="sng" dirty="0">
              <a:solidFill>
                <a:srgbClr val="7030A0"/>
              </a:solidFill>
              <a:latin typeface="UMSHAD+Times New Roman"/>
              <a:cs typeface="UMSHAD+Times New Roman"/>
            </a:endParaRPr>
          </a:p>
          <a:p>
            <a:pPr marL="0" marR="0">
              <a:lnSpc>
                <a:spcPts val="2221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 err="1" smtClean="0">
                <a:solidFill>
                  <a:srgbClr val="000000"/>
                </a:solidFill>
                <a:latin typeface="UMSHAD+Times New Roman"/>
                <a:cs typeface="UMSHAD+Times New Roman"/>
              </a:rPr>
              <a:t>семинары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,</a:t>
            </a:r>
            <a:r>
              <a:rPr sz="2000" spc="-25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endParaRPr lang="ru-RU" sz="2000" spc="-25" dirty="0" smtClean="0">
              <a:solidFill>
                <a:srgbClr val="000000"/>
              </a:solidFill>
              <a:latin typeface="UMSHAD+Times New Roman"/>
              <a:cs typeface="UMSHAD+Times New Roman"/>
            </a:endParaRPr>
          </a:p>
          <a:p>
            <a:pPr marL="0" marR="0">
              <a:lnSpc>
                <a:spcPts val="2221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 err="1" smtClean="0">
                <a:solidFill>
                  <a:srgbClr val="000000"/>
                </a:solidFill>
                <a:latin typeface="UMSHAD+Times New Roman"/>
                <a:cs typeface="UMSHAD+Times New Roman"/>
              </a:rPr>
              <a:t>педсоветы</a:t>
            </a: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,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UMSHAD+Times New Roman"/>
                <a:cs typeface="UMSHAD+Times New Roman"/>
              </a:rPr>
              <a:t>конференции; мероприятия по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 err="1">
                <a:solidFill>
                  <a:srgbClr val="000000"/>
                </a:solidFill>
                <a:latin typeface="UMSHAD+Times New Roman"/>
                <a:cs typeface="UMSHAD+Times New Roman"/>
              </a:rPr>
              <a:t>обмену</a:t>
            </a:r>
            <a:r>
              <a:rPr sz="2000" spc="-18" dirty="0">
                <a:solidFill>
                  <a:srgbClr val="000000"/>
                </a:solidFill>
                <a:latin typeface="UMSHAD+Times New Roman"/>
                <a:cs typeface="UMSHAD+Times New Roman"/>
              </a:rPr>
              <a:t> </a:t>
            </a:r>
            <a:r>
              <a:rPr sz="2000" dirty="0" err="1" smtClean="0">
                <a:solidFill>
                  <a:srgbClr val="000000"/>
                </a:solidFill>
                <a:latin typeface="UMSHAD+Times New Roman"/>
                <a:cs typeface="UMSHAD+Times New Roman"/>
              </a:rPr>
              <a:t>опытом</a:t>
            </a:r>
            <a:endParaRPr sz="2000" dirty="0">
              <a:solidFill>
                <a:srgbClr val="000000"/>
              </a:solidFill>
              <a:latin typeface="UMSHAD+Times New Roman"/>
              <a:cs typeface="UMSHAD+Times New Roman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22287" t="13398" r="39712" b="47549"/>
          <a:stretch/>
        </p:blipFill>
        <p:spPr bwMode="auto">
          <a:xfrm>
            <a:off x="6611242" y="2789787"/>
            <a:ext cx="2006869" cy="9820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" y="116632"/>
            <a:ext cx="4698522" cy="576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904"/>
            <a:ext cx="8637686" cy="416336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9552" y="1700808"/>
            <a:ext cx="8282325" cy="3141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1228" marR="0">
              <a:lnSpc>
                <a:spcPts val="488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/>
              <a:t>Непрерывный контакт, индивидуальный подход к каждому слушателю – вот то, что отличает               от всех остальных форм и методов обучения</a:t>
            </a:r>
            <a:endParaRPr sz="4000" spc="-19" dirty="0">
              <a:solidFill>
                <a:srgbClr val="000000"/>
              </a:solidFill>
              <a:latin typeface="OKRLAK+Calibri"/>
              <a:cs typeface="OKRLAK+Calibri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3131840" y="3501008"/>
            <a:ext cx="1728192" cy="7920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545"/>
            <a:ext cx="9001000" cy="415578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7544" y="2492896"/>
            <a:ext cx="7623912" cy="3693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эффективных способов распространения педагогического опыта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условиях развития образовательной системы он позволяет раскрыть индивидуальность, творческий потенциал педагогов, продемонстрировать их достижения и новые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педагогов с коллегами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позволяет им поделиться своим «золотым запасом»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5436096" y="3212976"/>
            <a:ext cx="1656184" cy="5040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94" y="2060848"/>
            <a:ext cx="8125082" cy="453650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55576" y="1556792"/>
            <a:ext cx="7725718" cy="39497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425"/>
              </a:lnSpc>
            </a:pPr>
            <a:r>
              <a:rPr lang="ru-RU" sz="4000" dirty="0"/>
              <a:t> </a:t>
            </a:r>
            <a:r>
              <a:rPr lang="ru-RU" sz="4000" dirty="0" smtClean="0"/>
              <a:t>                  - это одна из важнейших форм повышения квалификации преподавателей в системе профессионального образования. </a:t>
            </a:r>
          </a:p>
          <a:p>
            <a:pPr>
              <a:lnSpc>
                <a:spcPts val="4425"/>
              </a:lnSpc>
            </a:pPr>
            <a:r>
              <a:rPr lang="ru-RU" sz="4000" dirty="0" smtClean="0"/>
              <a:t>Это занятие, где мастера делятся профессиональным опытом по принципу «здесь и сейчас»</a:t>
            </a:r>
            <a:endParaRPr sz="4000" b="1" dirty="0">
              <a:solidFill>
                <a:srgbClr val="7030A0"/>
              </a:solidFill>
              <a:latin typeface="FFGACG+Times New Roman Bold"/>
              <a:cs typeface="FFGACG+Times New Roman Bold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899592" y="1340768"/>
            <a:ext cx="1897385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92608"/>
            <a:ext cx="5112568" cy="4701212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3635896" y="404664"/>
            <a:ext cx="1897385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bject 3"/>
          <p:cNvSpPr txBox="1"/>
          <p:nvPr/>
        </p:nvSpPr>
        <p:spPr>
          <a:xfrm>
            <a:off x="539552" y="692696"/>
            <a:ext cx="8259171" cy="346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6237" marR="0">
              <a:lnSpc>
                <a:spcPts val="53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400" b="1" dirty="0" smtClean="0">
                <a:latin typeface="INDWAB+Calibri Bold"/>
                <a:cs typeface="INDWAB+Calibri Bold"/>
              </a:rPr>
              <a:t>Целью               </a:t>
            </a:r>
            <a:r>
              <a:rPr lang="ru-RU" sz="4000" b="1" u="sng" dirty="0" smtClean="0">
                <a:solidFill>
                  <a:schemeClr val="tx2"/>
                </a:solidFill>
                <a:latin typeface="INDWAB+Calibri Bold"/>
                <a:cs typeface="INDWAB+Calibri Bold"/>
              </a:rPr>
              <a:t>а</a:t>
            </a:r>
            <a:r>
              <a:rPr lang="ru-RU" sz="4400" b="1" dirty="0" smtClean="0">
                <a:latin typeface="INDWAB+Calibri Bold"/>
                <a:cs typeface="INDWAB+Calibri Bold"/>
              </a:rPr>
              <a:t> является ретрансляция уникального педагогического </a:t>
            </a:r>
          </a:p>
          <a:p>
            <a:pPr marL="1396237" marR="0">
              <a:lnSpc>
                <a:spcPts val="53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400" b="1" dirty="0" smtClean="0">
                <a:latin typeface="INDWAB+Calibri Bold"/>
                <a:cs typeface="INDWAB+Calibri Bold"/>
              </a:rPr>
              <a:t>опыта, </a:t>
            </a:r>
            <a:r>
              <a:rPr lang="ru-RU" sz="4400" b="1" u="sng" dirty="0" smtClean="0">
                <a:solidFill>
                  <a:schemeClr val="tx2">
                    <a:lumMod val="75000"/>
                  </a:schemeClr>
                </a:solidFill>
                <a:latin typeface="INDWAB+Calibri Bold"/>
                <a:cs typeface="INDWAB+Calibri Bold"/>
              </a:rPr>
              <a:t>научить и научиться чему то конкретному</a:t>
            </a:r>
            <a:endParaRPr sz="4400" b="1" u="sng" dirty="0">
              <a:solidFill>
                <a:schemeClr val="tx2">
                  <a:lumMod val="75000"/>
                </a:schemeClr>
              </a:solidFill>
              <a:latin typeface="INDWAB+Calibri Bold"/>
              <a:cs typeface="INDWAB+Calibri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798320"/>
            <a:ext cx="2620606" cy="195933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5536" y="229234"/>
            <a:ext cx="8352928" cy="56553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77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сродни семинару, но, в отличие от семинара.</a:t>
            </a:r>
          </a:p>
          <a:p>
            <a:pPr>
              <a:lnSpc>
                <a:spcPts val="4877"/>
              </a:lnSpc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– это всегда «практическое» мероприятие. </a:t>
            </a:r>
          </a:p>
          <a:p>
            <a:pPr>
              <a:lnSpc>
                <a:spcPts val="4877"/>
              </a:lnSpc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4877"/>
              </a:lnSpc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                 </a:t>
            </a:r>
            <a:r>
              <a:rPr lang="ru-RU" sz="2800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«Я знаю, как это сделать, и я научу вас». </a:t>
            </a:r>
          </a:p>
          <a:p>
            <a:pPr>
              <a:lnSpc>
                <a:spcPts val="4877"/>
              </a:lnSpc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                </a:t>
            </a:r>
            <a:r>
              <a:rPr lang="ru-RU" sz="2800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всегда предоставляется возможность попрактиковаться под чутким и благожелательным контролем мастера, который внимательно выслушает и ответит на все интересующие вопрос.</a:t>
            </a:r>
            <a:endParaRPr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4"/>
          <a:srcRect l="22287" t="13398" r="39712" b="47549"/>
          <a:stretch/>
        </p:blipFill>
        <p:spPr bwMode="auto">
          <a:xfrm>
            <a:off x="171073" y="188640"/>
            <a:ext cx="1448599" cy="6480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22287" t="13398" r="39712" b="47549"/>
          <a:stretch/>
        </p:blipFill>
        <p:spPr bwMode="auto">
          <a:xfrm>
            <a:off x="171073" y="908720"/>
            <a:ext cx="1448599" cy="6480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22287" t="13398" r="39712" b="47549"/>
          <a:stretch/>
        </p:blipFill>
        <p:spPr bwMode="auto">
          <a:xfrm>
            <a:off x="1907704" y="1988840"/>
            <a:ext cx="1448599" cy="6480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/>
          <a:srcRect l="22287" t="13398" r="39712" b="47549"/>
          <a:stretch/>
        </p:blipFill>
        <p:spPr bwMode="auto">
          <a:xfrm>
            <a:off x="971600" y="3267885"/>
            <a:ext cx="1448599" cy="6480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871385" cy="5544616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4154394" y="1340768"/>
            <a:ext cx="1897385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bject 3"/>
          <p:cNvSpPr txBox="1"/>
          <p:nvPr/>
        </p:nvSpPr>
        <p:spPr>
          <a:xfrm>
            <a:off x="1575181" y="1739896"/>
            <a:ext cx="7055812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088" marR="0">
              <a:lnSpc>
                <a:spcPts val="4427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/>
              <a:t>Результат </a:t>
            </a:r>
            <a:r>
              <a:rPr lang="ru-RU" sz="4000" dirty="0"/>
              <a:t> </a:t>
            </a:r>
            <a:r>
              <a:rPr lang="ru-RU" sz="4000" dirty="0" smtClean="0"/>
              <a:t>               </a:t>
            </a:r>
            <a:r>
              <a:rPr lang="ru-RU" sz="4000" u="sng" dirty="0" smtClean="0">
                <a:solidFill>
                  <a:schemeClr val="tx2"/>
                </a:solidFill>
              </a:rPr>
              <a:t> а </a:t>
            </a:r>
            <a:r>
              <a:rPr lang="ru-RU" sz="4000" dirty="0" smtClean="0"/>
              <a:t>состоит в том, что каждый сделал свой шаг на пути к мастерству.</a:t>
            </a:r>
            <a:endParaRPr sz="4000" b="1" spc="-13" dirty="0">
              <a:solidFill>
                <a:srgbClr val="262626"/>
              </a:solidFill>
              <a:latin typeface="FFGACG+Times New Roman Bold"/>
              <a:cs typeface="FFGACG+Times New Roma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9359" y="322592"/>
            <a:ext cx="6948945" cy="18851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72"/>
              </a:lnSpc>
            </a:pPr>
            <a:r>
              <a:rPr lang="ru-RU" sz="4400" b="1" u="sng" dirty="0" smtClean="0">
                <a:solidFill>
                  <a:srgbClr val="FF00FF"/>
                </a:solidFill>
                <a:latin typeface="FFGACG+Times New Roman Bold"/>
                <a:cs typeface="FFGACG+Times New Roman Bold"/>
              </a:rPr>
              <a:t>При организации             </a:t>
            </a:r>
            <a:r>
              <a:rPr lang="ru-RU" sz="4400" b="1" u="sng" dirty="0" smtClean="0">
                <a:solidFill>
                  <a:schemeClr val="tx2"/>
                </a:solidFill>
                <a:latin typeface="FFGACG+Times New Roman Bold"/>
                <a:cs typeface="FFGACG+Times New Roman Bold"/>
              </a:rPr>
              <a:t>а</a:t>
            </a:r>
            <a:r>
              <a:rPr lang="ru-RU" sz="4400" b="1" u="sng" dirty="0" smtClean="0">
                <a:solidFill>
                  <a:srgbClr val="FF00FF"/>
                </a:solidFill>
                <a:latin typeface="FFGACG+Times New Roman Bold"/>
                <a:cs typeface="FFGACG+Times New Roman Bold"/>
              </a:rPr>
              <a:t> нужно руководствоваться формулой: </a:t>
            </a:r>
            <a:endParaRPr sz="4400" b="1" u="sng" spc="-14" dirty="0">
              <a:solidFill>
                <a:srgbClr val="FF00FF"/>
              </a:solidFill>
              <a:latin typeface="FFGACG+Times New Roman Bold"/>
              <a:cs typeface="FFGACG+Times New Roman 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9912" y="1788847"/>
            <a:ext cx="3197850" cy="8377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lang="ru-RU" sz="2400" dirty="0" smtClean="0">
                <a:solidFill>
                  <a:srgbClr val="7030A0"/>
                </a:solidFill>
                <a:latin typeface="UMSHAD+Times New Roman"/>
                <a:cs typeface="UMSHAD+Times New Roman"/>
              </a:rPr>
              <a:t>КАК УЧИТЬ? </a:t>
            </a:r>
            <a:endParaRPr sz="2400" dirty="0">
              <a:solidFill>
                <a:srgbClr val="7030A0"/>
              </a:solidFill>
              <a:latin typeface="UMSHAD+Times New Roman"/>
              <a:cs typeface="UMSHAD+Times New Roman"/>
            </a:endParaRPr>
          </a:p>
          <a:p>
            <a:pPr marL="26822" marR="0">
              <a:lnSpc>
                <a:spcPts val="2660"/>
              </a:lnSpc>
              <a:spcBef>
                <a:spcPts val="925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7030A0"/>
                </a:solidFill>
                <a:latin typeface="UMSHAD+Times New Roman"/>
                <a:cs typeface="UMSHAD+Times New Roman"/>
              </a:rPr>
              <a:t>КОГО УЧИТЬ? </a:t>
            </a:r>
            <a:endParaRPr sz="2400" dirty="0">
              <a:solidFill>
                <a:srgbClr val="7030A0"/>
              </a:solidFill>
              <a:latin typeface="UMSHAD+Times New Roman"/>
              <a:cs typeface="UMSHAD+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2920" y="2676919"/>
            <a:ext cx="304345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7"/>
              </a:lnSpc>
            </a:pPr>
            <a:r>
              <a:rPr lang="ru-RU" sz="2400" dirty="0" smtClean="0">
                <a:solidFill>
                  <a:srgbClr val="7030A0"/>
                </a:solidFill>
                <a:latin typeface="UMSHAD+Times New Roman"/>
                <a:cs typeface="UMSHAD+Times New Roman"/>
              </a:rPr>
              <a:t>ЧЕМУ УЧИТЬ?</a:t>
            </a:r>
            <a:endParaRPr lang="ru-RU" sz="2400" dirty="0">
              <a:solidFill>
                <a:srgbClr val="7030A0"/>
              </a:solidFill>
              <a:latin typeface="UMSHAD+Times New Roman"/>
              <a:cs typeface="UMSHAD+Times New Roman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22287" t="13398" r="39712" b="47549"/>
          <a:stretch/>
        </p:blipFill>
        <p:spPr bwMode="auto">
          <a:xfrm>
            <a:off x="4932040" y="7058"/>
            <a:ext cx="1656184" cy="864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1_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262</Words>
  <Application>Microsoft Office PowerPoint</Application>
  <PresentationFormat>Экран (4:3)</PresentationFormat>
  <Paragraphs>40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UMSHAD+Times New Roman</vt:lpstr>
      <vt:lpstr>FQJLJO+Times New Roman</vt:lpstr>
      <vt:lpstr>Calibri</vt:lpstr>
      <vt:lpstr>INDWAB+Calibri Bold</vt:lpstr>
      <vt:lpstr>Times New Roman</vt:lpstr>
      <vt:lpstr>FFGACG+Times New Roman Bold</vt:lpstr>
      <vt:lpstr>OKRLAK+Calibri</vt:lpstr>
      <vt:lpstr>Arial</vt:lpstr>
      <vt:lpstr>Theme Office</vt:lpstr>
      <vt:lpstr>11_Оформление по умолчанию</vt:lpstr>
      <vt:lpstr>12_Оформление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самообразование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User</cp:lastModifiedBy>
  <cp:revision>20</cp:revision>
  <dcterms:modified xsi:type="dcterms:W3CDTF">2023-12-12T09:30:09Z</dcterms:modified>
</cp:coreProperties>
</file>